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256" r:id="rId3"/>
    <p:sldId id="274" r:id="rId4"/>
    <p:sldId id="270" r:id="rId5"/>
    <p:sldId id="271" r:id="rId6"/>
    <p:sldId id="272" r:id="rId7"/>
    <p:sldId id="275" r:id="rId8"/>
    <p:sldId id="277" r:id="rId9"/>
    <p:sldId id="278" r:id="rId10"/>
    <p:sldId id="273" r:id="rId11"/>
    <p:sldId id="276" r:id="rId12"/>
    <p:sldId id="260" r:id="rId13"/>
    <p:sldId id="279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40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tr-TR" smtClean="0"/>
              <a:pPr/>
              <a:t>1.05.2017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tr-TR" smtClean="0"/>
              <a:pPr/>
              <a:t>1.05.2017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</a:t>
            </a:r>
            <a:r>
              <a:rPr lang="tr-TR" noProof="0" dirty="0" smtClean="0"/>
              <a:t>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14400" rtl="1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pPr algn="l" defTabSz="914400" rtl="1">
                <a:buNone/>
              </a:pPr>
              <a:t>1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98915" y="304800"/>
            <a:ext cx="531852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98915" y="3108804"/>
            <a:ext cx="531852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tr-TR" smtClean="0"/>
              <a:pPr/>
              <a:t>1.05.2017</a:t>
            </a:fld>
            <a:endParaRPr lang="tr-TR" dirty="0"/>
          </a:p>
        </p:txBody>
      </p:sp>
      <p:sp>
        <p:nvSpPr>
          <p:cNvPr id="9" name="Altbilgi Yer Tutucusu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89054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tr-TR" smtClean="0"/>
              <a:pPr/>
              <a:t>1.05.2017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207666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98761" y="304801"/>
            <a:ext cx="1286850" cy="5410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657355" y="304801"/>
            <a:ext cx="5627111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tr-TR" smtClean="0"/>
              <a:pPr/>
              <a:t>1.05.2017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299497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tr-TR" smtClean="0"/>
              <a:pPr/>
              <a:t>1.05.2017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58999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85015" y="1600211"/>
            <a:ext cx="48006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85014" y="4105029"/>
            <a:ext cx="48006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tr-TR" smtClean="0"/>
              <a:pPr/>
              <a:t>1.05.2017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117916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656160" y="1600200"/>
            <a:ext cx="3429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56610" y="1600200"/>
            <a:ext cx="3429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tr-TR" smtClean="0"/>
              <a:pPr/>
              <a:t>1.05.2017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607751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3429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656160" y="2505075"/>
            <a:ext cx="3429000" cy="33375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256610" y="1600200"/>
            <a:ext cx="3429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256610" y="2505075"/>
            <a:ext cx="3429000" cy="33375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tr-TR" smtClean="0"/>
              <a:pPr/>
              <a:t>1.05.2017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83304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tr-TR" smtClean="0"/>
              <a:pPr/>
              <a:t>1.05.2017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69830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tr-TR" smtClean="0"/>
              <a:pPr/>
              <a:t>1.05.2017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22252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28214" y="2277477"/>
            <a:ext cx="20574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0360" y="533400"/>
            <a:ext cx="51435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628211" y="4583198"/>
            <a:ext cx="20574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tr-TR" smtClean="0"/>
              <a:pPr/>
              <a:t>1.05.2017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89770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28214" y="2277477"/>
            <a:ext cx="20574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628211" y="4583198"/>
            <a:ext cx="20574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tr-TR" smtClean="0"/>
              <a:pPr/>
              <a:t>1.05.2017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970364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63930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</a:t>
            </a:r>
            <a:r>
              <a:rPr lang="tr-TR" noProof="0" dirty="0" smtClean="0"/>
              <a:t>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190184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rPr lang="tr-TR" smtClean="0"/>
              <a:pPr/>
              <a:t>1.05.2017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960125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85616" y="6280309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1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00" indent="-228584" algn="l" defTabSz="914332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16" indent="-228584" algn="l" defTabSz="914332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48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364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380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396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412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428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98915" y="304800"/>
            <a:ext cx="6846223" cy="27939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4000" dirty="0" smtClean="0">
                <a:latin typeface="Candara" panose="020E0502030303020204" pitchFamily="34" charset="0"/>
              </a:rPr>
              <a:t>BİLGİ VE İLETİŞİM TEKNOLOJİLERİ KULLANIMI VE ETİK</a:t>
            </a:r>
            <a:endParaRPr lang="tr-TR" sz="4000" dirty="0">
              <a:solidFill>
                <a:srgbClr val="595959"/>
              </a:solidFill>
              <a:latin typeface="Candara" panose="020E0502030303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98915" y="3108803"/>
            <a:ext cx="5318521" cy="13325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800" dirty="0" smtClean="0">
                <a:latin typeface="Candara" panose="020E0502030303020204" pitchFamily="34" charset="0"/>
              </a:rPr>
              <a:t>İnternet </a:t>
            </a:r>
            <a:r>
              <a:rPr lang="tr-TR" sz="1800" dirty="0">
                <a:latin typeface="Candara" panose="020E0502030303020204" pitchFamily="34" charset="0"/>
              </a:rPr>
              <a:t>ve BİT Kullanım Kuralları 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latin typeface="Candara" panose="020E0502030303020204" pitchFamily="34" charset="0"/>
              </a:rPr>
              <a:t>Telif </a:t>
            </a:r>
            <a:r>
              <a:rPr lang="tr-TR" sz="1800" dirty="0" smtClean="0">
                <a:latin typeface="Candara" panose="020E0502030303020204" pitchFamily="34" charset="0"/>
              </a:rPr>
              <a:t>Hakları</a:t>
            </a:r>
            <a:endParaRPr lang="tr-TR" sz="1800" dirty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1800" dirty="0">
                <a:latin typeface="Candara" panose="020E0502030303020204" pitchFamily="34" charset="0"/>
              </a:rPr>
              <a:t>Bilişim Suçları </a:t>
            </a:r>
          </a:p>
          <a:p>
            <a:endParaRPr lang="tr-TR" dirty="0">
              <a:latin typeface="Candara" panose="020E0502030303020204" pitchFamily="34" charset="0"/>
            </a:endParaRPr>
          </a:p>
          <a:p>
            <a:endParaRPr lang="tr-T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0327" y="304800"/>
            <a:ext cx="8145283" cy="1200416"/>
          </a:xfrm>
        </p:spPr>
        <p:txBody>
          <a:bodyPr/>
          <a:lstStyle/>
          <a:p>
            <a:r>
              <a:rPr lang="tr-TR" dirty="0" smtClean="0"/>
              <a:t>ŞİFRENİZİ PAYLAŞMAYIN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4236" y="1763594"/>
            <a:ext cx="5269045" cy="3951406"/>
          </a:xfrm>
        </p:spPr>
        <p:txBody>
          <a:bodyPr/>
          <a:lstStyle/>
          <a:p>
            <a:r>
              <a:rPr lang="tr-TR" dirty="0" smtClean="0"/>
              <a:t>İnternet üzerindeki hesaplarına ait kullanıcı adı ve şifreyi kimseyle </a:t>
            </a:r>
            <a:r>
              <a:rPr lang="tr-TR" b="1" dirty="0" smtClean="0"/>
              <a:t>paylaşmayın</a:t>
            </a:r>
            <a:r>
              <a:rPr lang="tr-TR" dirty="0" smtClean="0"/>
              <a:t>, hiçbir yere </a:t>
            </a:r>
            <a:r>
              <a:rPr lang="tr-TR" b="1" dirty="0" smtClean="0"/>
              <a:t>yazmayın</a:t>
            </a:r>
            <a:r>
              <a:rPr lang="tr-TR" dirty="0" smtClean="0"/>
              <a:t> ve kimseye </a:t>
            </a:r>
            <a:r>
              <a:rPr lang="tr-TR" b="1" dirty="0" smtClean="0"/>
              <a:t>göndermeyin</a:t>
            </a:r>
            <a:r>
              <a:rPr lang="tr-TR" dirty="0" smtClean="0"/>
              <a:t>.</a:t>
            </a:r>
          </a:p>
          <a:p>
            <a:r>
              <a:rPr lang="tr-TR" dirty="0" smtClean="0"/>
              <a:t>Unutmayın, hesabınızı ele geçiren bir kişi sizin adınıza suç işleyebilir, </a:t>
            </a:r>
            <a:r>
              <a:rPr lang="tr-TR" b="1" dirty="0" smtClean="0"/>
              <a:t>suçu o işler ama sorumlusu siz olursunuz!</a:t>
            </a:r>
          </a:p>
          <a:p>
            <a:r>
              <a:rPr lang="tr-TR" b="1" dirty="0" smtClean="0"/>
              <a:t>Güçlü </a:t>
            </a:r>
            <a:r>
              <a:rPr lang="tr-TR" dirty="0" smtClean="0"/>
              <a:t>bir şifre oluşturarak hesaplarınızı </a:t>
            </a:r>
            <a:r>
              <a:rPr lang="tr-TR" b="1" dirty="0" smtClean="0"/>
              <a:t>koruyun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2050" name="Picture 2" descr="https://cdn1.iconfinder.com/data/icons/i-Love-Icons/512/lo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3281" y="1763594"/>
            <a:ext cx="2924070" cy="292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0085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412511" y="1610843"/>
            <a:ext cx="3848987" cy="301431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tr-TR" dirty="0" smtClean="0">
                <a:solidFill>
                  <a:srgbClr val="595959"/>
                </a:solidFill>
                <a:latin typeface="Euphemia"/>
              </a:rPr>
              <a:t>Güçlü Şifre Oluşturma</a:t>
            </a:r>
            <a:endParaRPr lang="tr-TR" dirty="0">
              <a:solidFill>
                <a:srgbClr val="595959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56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3890" y="304800"/>
            <a:ext cx="7781720" cy="1200416"/>
          </a:xfrm>
        </p:spPr>
        <p:txBody>
          <a:bodyPr/>
          <a:lstStyle/>
          <a:p>
            <a:r>
              <a:rPr lang="tr-TR" dirty="0" smtClean="0"/>
              <a:t>Güçlü Şifre Oluşturma 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7462" y="1934678"/>
            <a:ext cx="7708148" cy="3780322"/>
          </a:xfrm>
        </p:spPr>
        <p:txBody>
          <a:bodyPr/>
          <a:lstStyle/>
          <a:p>
            <a:r>
              <a:rPr lang="tr-TR" dirty="0"/>
              <a:t>Şifrelerinizde </a:t>
            </a:r>
            <a:r>
              <a:rPr lang="tr-TR" b="1" dirty="0"/>
              <a:t>kişisel</a:t>
            </a:r>
            <a:r>
              <a:rPr lang="tr-TR" dirty="0"/>
              <a:t> bilgilerinize yer vermeyin. Örneğin, adınız, doğum tarihiniz veya kimlik numaranız.</a:t>
            </a:r>
          </a:p>
          <a:p>
            <a:endParaRPr lang="tr-TR" dirty="0"/>
          </a:p>
          <a:p>
            <a:r>
              <a:rPr lang="tr-TR" dirty="0">
                <a:latin typeface="Arial" pitchFamily="34" charset="0"/>
                <a:cs typeface="Arial" pitchFamily="34" charset="0"/>
              </a:rPr>
              <a:t>ali1999, 32423526655, 1986 gibi</a:t>
            </a:r>
          </a:p>
          <a:p>
            <a:pPr marL="45716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837906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3890" y="304800"/>
            <a:ext cx="7781720" cy="1200416"/>
          </a:xfrm>
        </p:spPr>
        <p:txBody>
          <a:bodyPr/>
          <a:lstStyle/>
          <a:p>
            <a:r>
              <a:rPr lang="tr-TR" dirty="0" smtClean="0"/>
              <a:t>Güçlü Şifre Oluşturma 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7462" y="1944302"/>
            <a:ext cx="7708148" cy="3770697"/>
          </a:xfrm>
        </p:spPr>
        <p:txBody>
          <a:bodyPr/>
          <a:lstStyle/>
          <a:p>
            <a:r>
              <a:rPr lang="tr-TR" dirty="0"/>
              <a:t>Şifrenizde </a:t>
            </a:r>
            <a:r>
              <a:rPr lang="tr-TR" b="1" dirty="0"/>
              <a:t>ardışık</a:t>
            </a:r>
            <a:r>
              <a:rPr lang="tr-TR" dirty="0"/>
              <a:t> sayılar, harfler kullanmayın.  Örneğin, 123456, 1234, </a:t>
            </a:r>
            <a:r>
              <a:rPr lang="tr-TR" dirty="0" err="1"/>
              <a:t>abcd</a:t>
            </a:r>
            <a:r>
              <a:rPr lang="tr-TR" dirty="0"/>
              <a:t> gibi.</a:t>
            </a:r>
          </a:p>
          <a:p>
            <a:endParaRPr lang="tr-TR" dirty="0"/>
          </a:p>
          <a:p>
            <a:r>
              <a:rPr lang="tr-TR" dirty="0"/>
              <a:t>Tahmin edilmesi kolay </a:t>
            </a:r>
            <a:r>
              <a:rPr lang="tr-TR" b="1" dirty="0" smtClean="0"/>
              <a:t>yan yana</a:t>
            </a:r>
            <a:r>
              <a:rPr lang="tr-TR" dirty="0" smtClean="0"/>
              <a:t> </a:t>
            </a:r>
            <a:r>
              <a:rPr lang="tr-TR" dirty="0"/>
              <a:t>bulunan tuşları kullanmayın. Örneğin, </a:t>
            </a:r>
            <a:r>
              <a:rPr lang="tr-TR" dirty="0" err="1"/>
              <a:t>qwerty</a:t>
            </a:r>
            <a:r>
              <a:rPr lang="tr-TR" dirty="0"/>
              <a:t>, </a:t>
            </a:r>
            <a:r>
              <a:rPr lang="tr-TR" dirty="0" err="1"/>
              <a:t>asdf</a:t>
            </a:r>
            <a:r>
              <a:rPr lang="tr-TR" dirty="0"/>
              <a:t> gibi.</a:t>
            </a:r>
          </a:p>
          <a:p>
            <a:pPr marL="45716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72982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3890" y="304800"/>
            <a:ext cx="7781720" cy="1200416"/>
          </a:xfrm>
        </p:spPr>
        <p:txBody>
          <a:bodyPr/>
          <a:lstStyle/>
          <a:p>
            <a:r>
              <a:rPr lang="tr-TR" dirty="0" smtClean="0"/>
              <a:t>Güçlü Şifre Oluşturma 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7462" y="1771048"/>
            <a:ext cx="7708148" cy="3943952"/>
          </a:xfrm>
        </p:spPr>
        <p:txBody>
          <a:bodyPr/>
          <a:lstStyle/>
          <a:p>
            <a:r>
              <a:rPr lang="tr-TR" dirty="0"/>
              <a:t>Şifreniz en az </a:t>
            </a:r>
            <a:r>
              <a:rPr lang="tr-TR" b="1" dirty="0"/>
              <a:t>7 basamaklı </a:t>
            </a:r>
            <a:r>
              <a:rPr lang="tr-TR" dirty="0"/>
              <a:t>olsun.</a:t>
            </a:r>
          </a:p>
          <a:p>
            <a:r>
              <a:rPr lang="tr-TR" dirty="0"/>
              <a:t>Mümkün olduğunda aşağıdaki karakterlerden içersin.</a:t>
            </a:r>
          </a:p>
          <a:p>
            <a:r>
              <a:rPr lang="tr-TR" dirty="0"/>
              <a:t>Büyük/küçük harf (</a:t>
            </a:r>
            <a:r>
              <a:rPr lang="tr-TR" dirty="0" err="1"/>
              <a:t>A,a</a:t>
            </a:r>
            <a:r>
              <a:rPr lang="tr-TR" dirty="0"/>
              <a:t>…</a:t>
            </a:r>
            <a:r>
              <a:rPr lang="tr-TR" dirty="0" err="1"/>
              <a:t>Z,z</a:t>
            </a:r>
            <a:r>
              <a:rPr lang="tr-TR" dirty="0"/>
              <a:t>)</a:t>
            </a:r>
          </a:p>
          <a:p>
            <a:r>
              <a:rPr lang="tr-TR" dirty="0"/>
              <a:t>Rakam (0-9)</a:t>
            </a:r>
          </a:p>
          <a:p>
            <a:r>
              <a:rPr lang="tr-TR" dirty="0"/>
              <a:t>Noktalama (.,; gibi)</a:t>
            </a:r>
          </a:p>
          <a:p>
            <a:r>
              <a:rPr lang="tr-TR" dirty="0"/>
              <a:t>Özel karakter (-!+ gibi)</a:t>
            </a:r>
          </a:p>
          <a:p>
            <a:pPr marL="45716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655069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3890" y="304800"/>
            <a:ext cx="7781720" cy="1200416"/>
          </a:xfrm>
        </p:spPr>
        <p:txBody>
          <a:bodyPr/>
          <a:lstStyle/>
          <a:p>
            <a:r>
              <a:rPr lang="tr-TR" dirty="0" smtClean="0"/>
              <a:t>Güçlü Şifre Oluşturma 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7462" y="1600200"/>
            <a:ext cx="7708148" cy="4114800"/>
          </a:xfrm>
        </p:spPr>
        <p:txBody>
          <a:bodyPr/>
          <a:lstStyle/>
          <a:p>
            <a:r>
              <a:rPr lang="tr-TR" dirty="0" smtClean="0"/>
              <a:t>Sadece rakamlardan oluşan </a:t>
            </a:r>
            <a:r>
              <a:rPr lang="tr-TR" b="1" dirty="0" smtClean="0"/>
              <a:t>6 </a:t>
            </a:r>
            <a:r>
              <a:rPr lang="tr-TR" dirty="0" smtClean="0"/>
              <a:t>haneli bir şifre </a:t>
            </a:r>
            <a:r>
              <a:rPr lang="tr-TR" b="1" dirty="0" smtClean="0"/>
              <a:t>3 dakikada </a:t>
            </a:r>
            <a:r>
              <a:rPr lang="tr-TR" dirty="0" smtClean="0"/>
              <a:t>çözülebilirken,</a:t>
            </a:r>
          </a:p>
          <a:p>
            <a:r>
              <a:rPr lang="tr-TR" dirty="0" smtClean="0"/>
              <a:t>Rakamlar, küçük/büyük harfler, işaret ve sembollerin de olduğu </a:t>
            </a:r>
            <a:r>
              <a:rPr lang="tr-TR" b="1" dirty="0" smtClean="0"/>
              <a:t>9</a:t>
            </a:r>
            <a:r>
              <a:rPr lang="tr-TR" dirty="0" smtClean="0"/>
              <a:t> haneli bir şifre </a:t>
            </a:r>
            <a:r>
              <a:rPr lang="tr-TR" b="1" dirty="0" smtClean="0"/>
              <a:t>44.530 yılda </a:t>
            </a:r>
            <a:r>
              <a:rPr lang="tr-TR" dirty="0" smtClean="0"/>
              <a:t>ancak çözülebiliyor.</a:t>
            </a:r>
          </a:p>
          <a:p>
            <a:r>
              <a:rPr lang="tr-TR" dirty="0" smtClean="0"/>
              <a:t>Seçim sizin…</a:t>
            </a:r>
            <a:endParaRPr lang="tr-TR" dirty="0"/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1095633" y="3847071"/>
            <a:ext cx="1062681" cy="53545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123456</a:t>
            </a:r>
            <a:endParaRPr lang="tr-TR" dirty="0"/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2430162" y="4456671"/>
            <a:ext cx="1062681" cy="53545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abcdef</a:t>
            </a:r>
            <a:endParaRPr lang="tr-TR" dirty="0"/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3889909" y="3847070"/>
            <a:ext cx="1131877" cy="53545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qwerty</a:t>
            </a:r>
            <a:endParaRPr lang="tr-TR" dirty="0"/>
          </a:p>
        </p:txBody>
      </p:sp>
      <p:sp>
        <p:nvSpPr>
          <p:cNvPr id="7" name="Yuvarlatılmış Çapraz Köşeli Dikdörtgen 6"/>
          <p:cNvSpPr/>
          <p:nvPr/>
        </p:nvSpPr>
        <p:spPr>
          <a:xfrm>
            <a:off x="5387547" y="4456670"/>
            <a:ext cx="1180665" cy="53545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29101986</a:t>
            </a:r>
            <a:endParaRPr lang="tr-TR" dirty="0"/>
          </a:p>
        </p:txBody>
      </p:sp>
      <p:sp>
        <p:nvSpPr>
          <p:cNvPr id="8" name="Yuvarlatılmış Çapraz Köşeli Dikdörtgen 7"/>
          <p:cNvSpPr/>
          <p:nvPr/>
        </p:nvSpPr>
        <p:spPr>
          <a:xfrm>
            <a:off x="6917130" y="3847071"/>
            <a:ext cx="1180665" cy="53545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mardin47</a:t>
            </a:r>
            <a:endParaRPr lang="tr-TR" dirty="0"/>
          </a:p>
        </p:txBody>
      </p:sp>
      <p:sp>
        <p:nvSpPr>
          <p:cNvPr id="9" name="Yuvarlatılmış Çapraz Köşeli Dikdörtgen 8"/>
          <p:cNvSpPr/>
          <p:nvPr/>
        </p:nvSpPr>
        <p:spPr>
          <a:xfrm>
            <a:off x="3822357" y="5072447"/>
            <a:ext cx="1309816" cy="535459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A58+t*y2G</a:t>
            </a:r>
            <a:endParaRPr lang="tr-TR" dirty="0"/>
          </a:p>
        </p:txBody>
      </p:sp>
      <p:sp>
        <p:nvSpPr>
          <p:cNvPr id="11" name="Çarpma 10"/>
          <p:cNvSpPr/>
          <p:nvPr/>
        </p:nvSpPr>
        <p:spPr>
          <a:xfrm>
            <a:off x="1458097" y="4382529"/>
            <a:ext cx="337751" cy="34599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Çarpma 11"/>
          <p:cNvSpPr/>
          <p:nvPr/>
        </p:nvSpPr>
        <p:spPr>
          <a:xfrm>
            <a:off x="4286971" y="4382529"/>
            <a:ext cx="337751" cy="34599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Çarpma 12"/>
          <p:cNvSpPr/>
          <p:nvPr/>
        </p:nvSpPr>
        <p:spPr>
          <a:xfrm>
            <a:off x="2792626" y="4992129"/>
            <a:ext cx="337751" cy="34599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Çarpma 13"/>
          <p:cNvSpPr/>
          <p:nvPr/>
        </p:nvSpPr>
        <p:spPr>
          <a:xfrm>
            <a:off x="7338586" y="4390767"/>
            <a:ext cx="337751" cy="34599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Çarpma 14"/>
          <p:cNvSpPr/>
          <p:nvPr/>
        </p:nvSpPr>
        <p:spPr>
          <a:xfrm>
            <a:off x="5785755" y="5007574"/>
            <a:ext cx="337751" cy="34599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Gülen Yüz 15"/>
          <p:cNvSpPr/>
          <p:nvPr/>
        </p:nvSpPr>
        <p:spPr>
          <a:xfrm>
            <a:off x="4317450" y="5689254"/>
            <a:ext cx="276791" cy="28832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4640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82160" y="3373120"/>
            <a:ext cx="3820160" cy="865516"/>
          </a:xfrm>
        </p:spPr>
        <p:txBody>
          <a:bodyPr/>
          <a:lstStyle/>
          <a:p>
            <a:r>
              <a:rPr lang="tr-TR" dirty="0" smtClean="0"/>
              <a:t>TELİF HAKKI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06502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7040" y="304800"/>
            <a:ext cx="8238570" cy="1200416"/>
          </a:xfrm>
        </p:spPr>
        <p:txBody>
          <a:bodyPr/>
          <a:lstStyle/>
          <a:p>
            <a:r>
              <a:rPr lang="tr-TR" dirty="0" smtClean="0"/>
              <a:t>TELİF HAKKI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8640" y="2021840"/>
            <a:ext cx="5344160" cy="2641600"/>
          </a:xfrm>
        </p:spPr>
        <p:txBody>
          <a:bodyPr/>
          <a:lstStyle/>
          <a:p>
            <a:r>
              <a:rPr lang="tr-TR" dirty="0"/>
              <a:t>H</a:t>
            </a:r>
            <a:r>
              <a:rPr lang="tr-TR" dirty="0" smtClean="0"/>
              <a:t>erhangi </a:t>
            </a:r>
            <a:r>
              <a:rPr lang="tr-TR" dirty="0"/>
              <a:t>bir bilgi veya düşünce ürününün kullanılması ve yayılması ile ilgili hakların, yasalarla belirli kişilere verilmesidir. </a:t>
            </a:r>
            <a:endParaRPr lang="tr-TR" dirty="0" smtClean="0"/>
          </a:p>
          <a:p>
            <a:r>
              <a:rPr lang="tr-TR" dirty="0" smtClean="0"/>
              <a:t>Kısaca</a:t>
            </a:r>
            <a:r>
              <a:rPr lang="tr-TR" dirty="0"/>
              <a:t>, orijinal bir yapıtın, eserin kopyalanmasına veya kullanılmasına </a:t>
            </a:r>
            <a:r>
              <a:rPr lang="tr-TR" b="1" dirty="0"/>
              <a:t>izin vermeme </a:t>
            </a:r>
            <a:r>
              <a:rPr lang="tr-TR" dirty="0"/>
              <a:t>hakkıdır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1028" name="Picture 4" descr="http://upload.wikimedia.org/wikipedia/commons/thumb/b/b0/Copyright.svg/197px-Copyrigh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3975" y="2169795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170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6560" y="304800"/>
            <a:ext cx="8269050" cy="1200416"/>
          </a:xfrm>
        </p:spPr>
        <p:txBody>
          <a:bodyPr/>
          <a:lstStyle/>
          <a:p>
            <a:r>
              <a:rPr lang="tr-TR" dirty="0" smtClean="0"/>
              <a:t>TELİF HAKKI İHLALİ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8320" y="1600200"/>
            <a:ext cx="5370062" cy="4114800"/>
          </a:xfrm>
        </p:spPr>
        <p:txBody>
          <a:bodyPr/>
          <a:lstStyle/>
          <a:p>
            <a:r>
              <a:rPr lang="tr-TR" dirty="0" smtClean="0"/>
              <a:t>Bir sanatçının müzik parçasını, </a:t>
            </a:r>
            <a:r>
              <a:rPr lang="tr-TR" dirty="0" err="1" smtClean="0"/>
              <a:t>klibini</a:t>
            </a:r>
            <a:r>
              <a:rPr lang="tr-TR" dirty="0" smtClean="0"/>
              <a:t>, film eserini, bir yazarın kitabını veya bir firmanın yazılımını bu kişilerin izni olmadan ne kullanabilir ne de kopyalayabilirsiniz.</a:t>
            </a:r>
          </a:p>
          <a:p>
            <a:r>
              <a:rPr lang="tr-TR" dirty="0" smtClean="0"/>
              <a:t>Bu eserler, sahibinin izin verdiği, yasal dağıtımını yapan mağaza ya da internet sitelerinde satın alınarak kullanılmalıdır. </a:t>
            </a:r>
          </a:p>
          <a:p>
            <a:r>
              <a:rPr lang="tr-TR" dirty="0" smtClean="0"/>
              <a:t>Aksi bir yönteme başvurulursa telif hakkı ihlali gerçekleşmiş, yani suç işlenmiş olur.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2647" y="1680520"/>
            <a:ext cx="3273188" cy="27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8113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6560" y="304800"/>
            <a:ext cx="8269050" cy="1200416"/>
          </a:xfrm>
        </p:spPr>
        <p:txBody>
          <a:bodyPr/>
          <a:lstStyle/>
          <a:p>
            <a:r>
              <a:rPr lang="tr-TR" dirty="0" smtClean="0"/>
              <a:t>İNTERNET VE TELİF HAKKI İHLALİ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6560" y="1600200"/>
            <a:ext cx="8269050" cy="4114800"/>
          </a:xfrm>
        </p:spPr>
        <p:txBody>
          <a:bodyPr/>
          <a:lstStyle/>
          <a:p>
            <a:r>
              <a:rPr lang="tr-TR" dirty="0" smtClean="0"/>
              <a:t>İnternet üzerinden bilginin çok hızlı ve denetimsiz bir şekilde yayılması telif hakkı ihlal suçlarının artmasına neden olmuştur.</a:t>
            </a:r>
          </a:p>
          <a:p>
            <a:r>
              <a:rPr lang="tr-TR" dirty="0" smtClean="0"/>
              <a:t>Müzik albümleri, yazılımlar, oyunlar, filmler kitaplar daha birçok eser daha yayınlandığı </a:t>
            </a:r>
            <a:r>
              <a:rPr lang="tr-TR" b="1" dirty="0" smtClean="0"/>
              <a:t>ilk saatlerde </a:t>
            </a:r>
            <a:r>
              <a:rPr lang="tr-TR" dirty="0" smtClean="0"/>
              <a:t>internet üzerinde paylaşılmakta ve birçok kullanıcı hiç farkında olmadan bu </a:t>
            </a:r>
            <a:r>
              <a:rPr lang="tr-TR" b="1" dirty="0" smtClean="0"/>
              <a:t>suça ortak </a:t>
            </a:r>
            <a:r>
              <a:rPr lang="tr-TR" dirty="0" smtClean="0"/>
              <a:t>olmaktadır.</a:t>
            </a:r>
          </a:p>
          <a:p>
            <a:r>
              <a:rPr lang="fi-FI" dirty="0"/>
              <a:t>Fikir ve Sanat Eserleri </a:t>
            </a:r>
            <a:r>
              <a:rPr lang="fi-FI" dirty="0" smtClean="0"/>
              <a:t>Kanunu</a:t>
            </a:r>
            <a:r>
              <a:rPr lang="tr-TR" dirty="0" smtClean="0"/>
              <a:t>’</a:t>
            </a:r>
            <a:r>
              <a:rPr lang="tr-TR" dirty="0" err="1" smtClean="0"/>
              <a:t>na</a:t>
            </a:r>
            <a:r>
              <a:rPr lang="tr-TR" dirty="0" smtClean="0"/>
              <a:t> göre bu kişiler hakkında </a:t>
            </a:r>
            <a:r>
              <a:rPr lang="tr-TR" b="1" dirty="0" smtClean="0"/>
              <a:t>2-4 yıl hapis</a:t>
            </a:r>
            <a:r>
              <a:rPr lang="tr-TR" dirty="0" smtClean="0"/>
              <a:t>, </a:t>
            </a:r>
            <a:r>
              <a:rPr lang="tr-TR" b="1" dirty="0" smtClean="0"/>
              <a:t>50-100 milyar </a:t>
            </a:r>
            <a:r>
              <a:rPr lang="tr-TR" dirty="0" smtClean="0"/>
              <a:t>ağır para cezası istenebilmektedir.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51761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69367" y="2395329"/>
            <a:ext cx="5555974" cy="2126975"/>
          </a:xfrm>
        </p:spPr>
        <p:txBody>
          <a:bodyPr>
            <a:normAutofit/>
          </a:bodyPr>
          <a:lstStyle/>
          <a:p>
            <a:r>
              <a:rPr lang="tr-TR" sz="5400" dirty="0">
                <a:latin typeface="Candara" panose="020E0502030303020204" pitchFamily="34" charset="0"/>
              </a:rPr>
              <a:t>İnternet ve BİT Kullanım Kuralları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823832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6240" y="304800"/>
            <a:ext cx="8289370" cy="1200416"/>
          </a:xfrm>
        </p:spPr>
        <p:txBody>
          <a:bodyPr/>
          <a:lstStyle/>
          <a:p>
            <a:r>
              <a:rPr lang="tr-TR" dirty="0" smtClean="0"/>
              <a:t>SUÇA ORTAK OLMAYIN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11600" y="1828800"/>
            <a:ext cx="5029200" cy="3886200"/>
          </a:xfrm>
        </p:spPr>
        <p:txBody>
          <a:bodyPr/>
          <a:lstStyle/>
          <a:p>
            <a:r>
              <a:rPr lang="tr-TR" dirty="0" smtClean="0"/>
              <a:t>Her şeyden öte bu eserleri yasal olmayan yollardan elde etmek, eser sahiplerinin hakkını yemek anlamına gelir. Çünkü </a:t>
            </a:r>
            <a:r>
              <a:rPr lang="tr-TR" b="1" dirty="0" smtClean="0"/>
              <a:t>korsan</a:t>
            </a:r>
            <a:r>
              <a:rPr lang="tr-TR" dirty="0" smtClean="0"/>
              <a:t> yolla elde ettiğiniz bir eserin sahibine hiçbir </a:t>
            </a:r>
            <a:r>
              <a:rPr lang="tr-TR" b="1" dirty="0" smtClean="0"/>
              <a:t>maddi geliri </a:t>
            </a:r>
            <a:r>
              <a:rPr lang="tr-TR" dirty="0" smtClean="0"/>
              <a:t>yoktur. Hatta zararı vardır.</a:t>
            </a:r>
          </a:p>
          <a:p>
            <a:r>
              <a:rPr lang="tr-TR" dirty="0" smtClean="0"/>
              <a:t>Eser sahibi, emeğinin karşılığını alamadığını gördüğünde artık yeni eserler ortaya koymak için çaba sarf etmeyecek ve isteği kırılacaktır.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51" r="6564"/>
          <a:stretch/>
        </p:blipFill>
        <p:spPr>
          <a:xfrm>
            <a:off x="240199" y="1828800"/>
            <a:ext cx="3591698" cy="295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061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24148" y="2827878"/>
            <a:ext cx="5013452" cy="1354656"/>
          </a:xfrm>
        </p:spPr>
        <p:txBody>
          <a:bodyPr/>
          <a:lstStyle/>
          <a:p>
            <a:r>
              <a:rPr lang="tr-TR" dirty="0" smtClean="0"/>
              <a:t>BİLİŞİM SUÇLARI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636540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3333" y="304800"/>
            <a:ext cx="8262277" cy="1200416"/>
          </a:xfrm>
        </p:spPr>
        <p:txBody>
          <a:bodyPr/>
          <a:lstStyle/>
          <a:p>
            <a:r>
              <a:rPr lang="tr-TR" dirty="0" smtClean="0"/>
              <a:t>BİLİŞİM SUÇU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9534" y="1600200"/>
            <a:ext cx="5511800" cy="4114800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Bilişim suçu en basit tanımıyla bilişim sistemlerine karşı işlenen suçlardır. </a:t>
            </a:r>
            <a:endParaRPr lang="tr-TR" dirty="0" smtClean="0"/>
          </a:p>
          <a:p>
            <a:r>
              <a:rPr lang="tr-TR" dirty="0" smtClean="0"/>
              <a:t>Bir </a:t>
            </a:r>
            <a:r>
              <a:rPr lang="tr-TR" dirty="0"/>
              <a:t>bilişim sistemine hukuka aykırı olarak girmek, orada kalmaya devam etmek, bilişim sisteminden izinsiz veri kopyalamak, sistemi erişilmez kılmak ve çalışmaz hale getirmek bilişim suçlarını oluşturmaktadır.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7852" y="1112360"/>
            <a:ext cx="4024548" cy="43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5227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4610" cy="1200416"/>
          </a:xfrm>
        </p:spPr>
        <p:txBody>
          <a:bodyPr/>
          <a:lstStyle/>
          <a:p>
            <a:r>
              <a:rPr lang="tr-TR" dirty="0" smtClean="0"/>
              <a:t>SIK KARŞILAŞILAN BİLİŞİM SUÇLARI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1000" y="1837267"/>
            <a:ext cx="5215467" cy="3166533"/>
          </a:xfrm>
        </p:spPr>
        <p:txBody>
          <a:bodyPr/>
          <a:lstStyle/>
          <a:p>
            <a:r>
              <a:rPr lang="tr-TR" dirty="0" smtClean="0"/>
              <a:t>Ülkemizde </a:t>
            </a:r>
            <a:r>
              <a:rPr lang="tr-TR" dirty="0"/>
              <a:t>en sık karşılaşılan bilişim suçlarının başında banka ve kredi kartı bilgisini hukuka aykırı olarak ele geçirerek, haksız kazanç elde etme eylemlerini </a:t>
            </a:r>
            <a:r>
              <a:rPr lang="tr-TR" dirty="0" smtClean="0"/>
              <a:t>gösterebiliriz.</a:t>
            </a:r>
            <a:endParaRPr lang="tr-TR" dirty="0"/>
          </a:p>
          <a:p>
            <a:r>
              <a:rPr lang="tr-TR" dirty="0"/>
              <a:t>Banka ve kredi kartları, ATM cihazlarında, bazı işyerlerinde ve online alış-veriş sitelerinde kopyalanabilmektedir. Kart bilgisi kopyalanarak bağlı bulunan hesaptan alışveriş yoluyla para çekilmektedir.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4017" y="2040468"/>
            <a:ext cx="3702984" cy="305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4917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4610" cy="1200416"/>
          </a:xfrm>
        </p:spPr>
        <p:txBody>
          <a:bodyPr/>
          <a:lstStyle/>
          <a:p>
            <a:r>
              <a:rPr lang="tr-TR" dirty="0" smtClean="0"/>
              <a:t>SIK KARŞILAŞILAN BİLİŞİM SUÇLARI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1000" y="1837267"/>
            <a:ext cx="5215467" cy="3166533"/>
          </a:xfrm>
        </p:spPr>
        <p:txBody>
          <a:bodyPr/>
          <a:lstStyle/>
          <a:p>
            <a:r>
              <a:rPr lang="tr-TR" dirty="0" smtClean="0"/>
              <a:t>Web </a:t>
            </a:r>
            <a:r>
              <a:rPr lang="tr-TR" dirty="0"/>
              <a:t>sitelerini "</a:t>
            </a:r>
            <a:r>
              <a:rPr lang="tr-TR" dirty="0" err="1"/>
              <a:t>hack"lemek</a:t>
            </a:r>
            <a:r>
              <a:rPr lang="tr-TR" dirty="0"/>
              <a:t>, virüs, </a:t>
            </a:r>
            <a:r>
              <a:rPr lang="tr-TR" dirty="0" err="1"/>
              <a:t>t</a:t>
            </a:r>
            <a:r>
              <a:rPr lang="tr-TR" dirty="0" err="1" smtClean="0"/>
              <a:t>ruva</a:t>
            </a:r>
            <a:r>
              <a:rPr lang="tr-TR" dirty="0" smtClean="0"/>
              <a:t> atı ve </a:t>
            </a:r>
            <a:r>
              <a:rPr lang="tr-TR" dirty="0"/>
              <a:t>kötü amaçlı yazılım hazırlamak ve yaymak, başkalarına ait kullanıcı adı, şifre, parola gibi kişiye özel bilgileri ele geçirmek ve kullanmak da bilişim suçlarını oluşturmaktadır.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5146" y="1837267"/>
            <a:ext cx="3531676" cy="359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344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5906175" cy="1200416"/>
          </a:xfrm>
        </p:spPr>
        <p:txBody>
          <a:bodyPr/>
          <a:lstStyle/>
          <a:p>
            <a:pPr algn="ctr"/>
            <a:r>
              <a:rPr lang="tr-TR" dirty="0" smtClean="0"/>
              <a:t>SON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33242" y="3058298"/>
            <a:ext cx="2248575" cy="508687"/>
          </a:xfrm>
        </p:spPr>
        <p:txBody>
          <a:bodyPr/>
          <a:lstStyle/>
          <a:p>
            <a:pPr marL="45716" indent="0">
              <a:buNone/>
            </a:pPr>
            <a:r>
              <a:rPr lang="tr-TR" dirty="0" smtClean="0"/>
              <a:t>Teşekkür ederim.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152311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7048" y="304800"/>
            <a:ext cx="8125633" cy="1200416"/>
          </a:xfrm>
        </p:spPr>
        <p:txBody>
          <a:bodyPr/>
          <a:lstStyle/>
          <a:p>
            <a:r>
              <a:rPr lang="tr-TR" dirty="0" smtClean="0"/>
              <a:t>İNTERNET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1642" y="1771135"/>
            <a:ext cx="3528472" cy="3011879"/>
          </a:xfrm>
        </p:spPr>
        <p:txBody>
          <a:bodyPr/>
          <a:lstStyle/>
          <a:p>
            <a:r>
              <a:rPr lang="tr-TR" dirty="0" smtClean="0"/>
              <a:t>İnternetin artık hayatımızın, günlük yaşamımızın bir parçasına haline geldiğini inkar edemeyiz.</a:t>
            </a:r>
          </a:p>
          <a:p>
            <a:r>
              <a:rPr lang="tr-TR" dirty="0" smtClean="0"/>
              <a:t>İnterneti hemen hepimiz kullanabiliyoruz, peki ne kadar </a:t>
            </a:r>
            <a:r>
              <a:rPr lang="tr-TR" b="1" dirty="0" smtClean="0"/>
              <a:t>doğru</a:t>
            </a:r>
            <a:r>
              <a:rPr lang="tr-TR" dirty="0" smtClean="0"/>
              <a:t> kullanabiliyoruz hiç düşündünüz mü?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6897" y="1009859"/>
            <a:ext cx="3979148" cy="397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735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2662" y="304800"/>
            <a:ext cx="8012948" cy="1200416"/>
          </a:xfrm>
        </p:spPr>
        <p:txBody>
          <a:bodyPr/>
          <a:lstStyle/>
          <a:p>
            <a:r>
              <a:rPr lang="tr-TR" dirty="0" smtClean="0"/>
              <a:t>İNTERNET KULLANIMI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2662" y="1959428"/>
            <a:ext cx="4939657" cy="3755571"/>
          </a:xfrm>
        </p:spPr>
        <p:txBody>
          <a:bodyPr/>
          <a:lstStyle/>
          <a:p>
            <a:r>
              <a:rPr lang="tr-TR" dirty="0" smtClean="0"/>
              <a:t>Hiç farkında </a:t>
            </a:r>
            <a:r>
              <a:rPr lang="tr-TR" dirty="0"/>
              <a:t>olmadan bir </a:t>
            </a:r>
            <a:r>
              <a:rPr lang="tr-TR" b="1" dirty="0"/>
              <a:t>suç</a:t>
            </a:r>
            <a:r>
              <a:rPr lang="tr-TR" dirty="0"/>
              <a:t> </a:t>
            </a:r>
            <a:r>
              <a:rPr lang="tr-TR" dirty="0" smtClean="0"/>
              <a:t>işleyebileceğinizi, </a:t>
            </a:r>
            <a:r>
              <a:rPr lang="tr-TR" dirty="0"/>
              <a:t>bir suça ortak </a:t>
            </a:r>
            <a:r>
              <a:rPr lang="tr-TR" dirty="0" smtClean="0"/>
              <a:t>olabileceğinizi hatta </a:t>
            </a:r>
            <a:r>
              <a:rPr lang="tr-TR" b="1" dirty="0" smtClean="0"/>
              <a:t>dolandırılabileceğinizi</a:t>
            </a:r>
            <a:r>
              <a:rPr lang="tr-TR" dirty="0" smtClean="0"/>
              <a:t> biliyor musunuz?</a:t>
            </a:r>
          </a:p>
          <a:p>
            <a:r>
              <a:rPr lang="tr-TR" dirty="0" smtClean="0"/>
              <a:t>İnterneti kullanırken kendimizi ve sevdiklerimizi güvende tutmak için dikkat etmemiz gereken bazı noktalar var.</a:t>
            </a: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2706" y="1505216"/>
            <a:ext cx="3073291" cy="307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163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65922" y="304800"/>
            <a:ext cx="8019688" cy="1200416"/>
          </a:xfrm>
        </p:spPr>
        <p:txBody>
          <a:bodyPr/>
          <a:lstStyle/>
          <a:p>
            <a:r>
              <a:rPr lang="tr-TR" dirty="0" smtClean="0"/>
              <a:t>KİŞİSEL BİLGİLERİNİZİ PAYLAŞMAYIN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5314" y="1600200"/>
            <a:ext cx="4700990" cy="4114800"/>
          </a:xfrm>
        </p:spPr>
        <p:txBody>
          <a:bodyPr/>
          <a:lstStyle/>
          <a:p>
            <a:r>
              <a:rPr lang="tr-TR" dirty="0" smtClean="0"/>
              <a:t>İnternet üzerinde görüştüğünüz kişilerle, üye olduğunuz sitelerde, forumlarda ve sosyal ağlarda size ait ad, </a:t>
            </a:r>
            <a:r>
              <a:rPr lang="tr-TR" dirty="0" err="1" smtClean="0"/>
              <a:t>soyad</a:t>
            </a:r>
            <a:r>
              <a:rPr lang="tr-TR" dirty="0" smtClean="0"/>
              <a:t>, TC kimlik numarası, adres, telefon gibi bilgileri </a:t>
            </a:r>
            <a:r>
              <a:rPr lang="tr-TR" b="1" dirty="0" smtClean="0"/>
              <a:t>paylaşmayın</a:t>
            </a:r>
            <a:r>
              <a:rPr lang="tr-TR" dirty="0" smtClean="0"/>
              <a:t>.</a:t>
            </a:r>
          </a:p>
          <a:p>
            <a:r>
              <a:rPr lang="tr-TR" b="1" dirty="0" smtClean="0"/>
              <a:t>Güvendiğiniz</a:t>
            </a:r>
            <a:r>
              <a:rPr lang="tr-TR" dirty="0" smtClean="0"/>
              <a:t> kişilerle dahi özel bilgilerinizi paylaşmayın, unutmayın karşınızdaki kişi </a:t>
            </a:r>
            <a:r>
              <a:rPr lang="tr-TR" b="1" dirty="0" smtClean="0"/>
              <a:t>zannettiğiniz</a:t>
            </a:r>
            <a:r>
              <a:rPr lang="tr-TR" dirty="0" smtClean="0"/>
              <a:t> kişi olmayabilir!</a:t>
            </a:r>
          </a:p>
          <a:p>
            <a:r>
              <a:rPr lang="tr-TR" dirty="0" smtClean="0"/>
              <a:t>Hiçbir siteye gereğinden fazla bilgi vermeyin.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0734" y="1979526"/>
            <a:ext cx="3645633" cy="277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395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9155" y="304800"/>
            <a:ext cx="8176455" cy="1200416"/>
          </a:xfrm>
        </p:spPr>
        <p:txBody>
          <a:bodyPr/>
          <a:lstStyle/>
          <a:p>
            <a:r>
              <a:rPr lang="tr-TR" dirty="0" smtClean="0"/>
              <a:t>İYİ VE NAZİK BİR KULLANICI OLUN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9156" y="1600200"/>
            <a:ext cx="4705940" cy="4114800"/>
          </a:xfrm>
        </p:spPr>
        <p:txBody>
          <a:bodyPr/>
          <a:lstStyle/>
          <a:p>
            <a:r>
              <a:rPr lang="tr-TR" dirty="0" smtClean="0"/>
              <a:t>Türkçemizi en güzel şekilde kullanın. </a:t>
            </a:r>
            <a:r>
              <a:rPr lang="tr-TR" b="1" dirty="0" smtClean="0"/>
              <a:t>Kısaltmalar</a:t>
            </a:r>
            <a:r>
              <a:rPr lang="tr-TR" dirty="0" smtClean="0"/>
              <a:t> kullanmayın.</a:t>
            </a:r>
          </a:p>
          <a:p>
            <a:r>
              <a:rPr lang="tr-TR" dirty="0" smtClean="0"/>
              <a:t>Şaka amaçlı dahi olsa </a:t>
            </a:r>
            <a:r>
              <a:rPr lang="tr-TR" b="1" dirty="0" smtClean="0"/>
              <a:t>tehdit edici, kötü </a:t>
            </a:r>
            <a:r>
              <a:rPr lang="tr-TR" dirty="0" smtClean="0"/>
              <a:t>ve</a:t>
            </a:r>
            <a:r>
              <a:rPr lang="tr-TR" b="1" dirty="0" smtClean="0"/>
              <a:t> kaba sözler </a:t>
            </a:r>
            <a:r>
              <a:rPr lang="tr-TR" dirty="0" smtClean="0"/>
              <a:t>kullanmayın.</a:t>
            </a:r>
          </a:p>
          <a:p>
            <a:r>
              <a:rPr lang="tr-TR" dirty="0" smtClean="0"/>
              <a:t>İnternet özgürlüğünüzü kullanırken başkalarını </a:t>
            </a:r>
            <a:r>
              <a:rPr lang="tr-TR" b="1" dirty="0" smtClean="0"/>
              <a:t>rahatsız etmeyin</a:t>
            </a:r>
            <a:r>
              <a:rPr lang="tr-TR" dirty="0" smtClean="0"/>
              <a:t>.</a:t>
            </a:r>
          </a:p>
          <a:p>
            <a:r>
              <a:rPr lang="tr-TR" dirty="0" smtClean="0"/>
              <a:t>Tümü </a:t>
            </a:r>
            <a:r>
              <a:rPr lang="tr-TR" b="1" dirty="0" smtClean="0"/>
              <a:t>büyük</a:t>
            </a:r>
            <a:r>
              <a:rPr lang="tr-TR" dirty="0" smtClean="0"/>
              <a:t> harften oluşan mesajlar kullanmayın, bu internet ortamında </a:t>
            </a:r>
            <a:r>
              <a:rPr lang="tr-TR" b="1" dirty="0" smtClean="0"/>
              <a:t>BAĞIRMAK</a:t>
            </a:r>
            <a:r>
              <a:rPr lang="tr-TR" dirty="0" smtClean="0"/>
              <a:t> anlamına gelir.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5096" y="1889089"/>
            <a:ext cx="3671605" cy="299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2361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99091" y="304800"/>
            <a:ext cx="8086520" cy="1200416"/>
          </a:xfrm>
        </p:spPr>
        <p:txBody>
          <a:bodyPr/>
          <a:lstStyle/>
          <a:p>
            <a:r>
              <a:rPr lang="tr-TR" dirty="0" smtClean="0"/>
              <a:t>TANIMADIĞINIZ KİŞİLERLE GÖRÜŞMEYİN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9091" y="1728316"/>
            <a:ext cx="4887309" cy="3986684"/>
          </a:xfrm>
        </p:spPr>
        <p:txBody>
          <a:bodyPr/>
          <a:lstStyle/>
          <a:p>
            <a:r>
              <a:rPr lang="tr-TR" dirty="0" smtClean="0"/>
              <a:t>Tanımadığınız kişiler sosyal ağlarda size arkadaşlık teklifi gönderebilir, bu teklifleri </a:t>
            </a:r>
            <a:r>
              <a:rPr lang="tr-TR" b="1" dirty="0" smtClean="0"/>
              <a:t>kabul etmeyin</a:t>
            </a:r>
            <a:r>
              <a:rPr lang="tr-TR" dirty="0" smtClean="0"/>
              <a:t>.</a:t>
            </a:r>
          </a:p>
          <a:p>
            <a:r>
              <a:rPr lang="tr-TR" dirty="0" smtClean="0"/>
              <a:t>Unutmayın karşınızdaki kişi sizin yaşınızdaymış gibi davranabilir, bunu asla bilemezsiniz.</a:t>
            </a:r>
          </a:p>
          <a:p>
            <a:r>
              <a:rPr lang="tr-TR" dirty="0" smtClean="0"/>
              <a:t>Bu kişilere eviniz, aileniz, okulunuz, maddi durumunuz gibi bilgiler vermekten kaçının. Fotoğraf ve </a:t>
            </a:r>
            <a:r>
              <a:rPr lang="tr-TR" dirty="0" err="1" smtClean="0"/>
              <a:t>vidyo</a:t>
            </a:r>
            <a:r>
              <a:rPr lang="tr-TR" dirty="0" smtClean="0"/>
              <a:t> göndermeyin.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6836" y="1645894"/>
            <a:ext cx="3358186" cy="335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5639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455" y="304800"/>
            <a:ext cx="8062155" cy="1200416"/>
          </a:xfrm>
        </p:spPr>
        <p:txBody>
          <a:bodyPr/>
          <a:lstStyle/>
          <a:p>
            <a:r>
              <a:rPr lang="tr-TR" dirty="0" smtClean="0"/>
              <a:t>ÖDÜL VE HEDİYELERE ALDANMAYIN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3456" y="1708220"/>
            <a:ext cx="4321523" cy="4006780"/>
          </a:xfrm>
        </p:spPr>
        <p:txBody>
          <a:bodyPr/>
          <a:lstStyle/>
          <a:p>
            <a:r>
              <a:rPr lang="tr-TR" dirty="0" smtClean="0"/>
              <a:t>İnternette gezinirken reklam veya bilgi çalmak amaçlı </a:t>
            </a:r>
            <a:r>
              <a:rPr lang="tr-TR" b="1" dirty="0" smtClean="0"/>
              <a:t>«tebrikler, ödül kazandınız, ödülünüzü almak için tıklayın»</a:t>
            </a:r>
            <a:r>
              <a:rPr lang="tr-TR" dirty="0" smtClean="0"/>
              <a:t> gibi aldatıcı resim ve yazılara tıklamayın.</a:t>
            </a:r>
          </a:p>
          <a:p>
            <a:r>
              <a:rPr lang="tr-TR" dirty="0" smtClean="0"/>
              <a:t>Bu sitelere asla cep telefonu, adres gibi bilgiler vermeyin, hiç farkında olmadan </a:t>
            </a:r>
            <a:r>
              <a:rPr lang="tr-TR" b="1" dirty="0" smtClean="0"/>
              <a:t>ücretli</a:t>
            </a:r>
            <a:r>
              <a:rPr lang="tr-TR" dirty="0" smtClean="0"/>
              <a:t> servislere üye olmuş olabilirsiniz!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9649" y="1687144"/>
            <a:ext cx="3983182" cy="36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034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0718" y="304800"/>
            <a:ext cx="8134892" cy="1200416"/>
          </a:xfrm>
        </p:spPr>
        <p:txBody>
          <a:bodyPr/>
          <a:lstStyle/>
          <a:p>
            <a:r>
              <a:rPr lang="tr-TR" dirty="0" smtClean="0"/>
              <a:t>AİLENİZDEN YARDIM ALIN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0718" y="1657978"/>
            <a:ext cx="4644280" cy="4057022"/>
          </a:xfrm>
        </p:spPr>
        <p:txBody>
          <a:bodyPr/>
          <a:lstStyle/>
          <a:p>
            <a:r>
              <a:rPr lang="tr-TR" dirty="0" smtClean="0"/>
              <a:t>İnternette ailenizle </a:t>
            </a:r>
            <a:r>
              <a:rPr lang="tr-TR" b="1" dirty="0" smtClean="0"/>
              <a:t>birlikte</a:t>
            </a:r>
            <a:r>
              <a:rPr lang="tr-TR" dirty="0" smtClean="0"/>
              <a:t> gezinin, ailenizin zamanı yoksa ziyaret ettiğiniz siteleri not olarak daha sonra onların görüşünü alın.</a:t>
            </a:r>
          </a:p>
          <a:p>
            <a:r>
              <a:rPr lang="tr-TR" dirty="0" smtClean="0"/>
              <a:t>Ailenize sormadan internetten hiçbir şey satın almayın, kredi kartı bilgisi vermeyin.</a:t>
            </a:r>
          </a:p>
          <a:p>
            <a:r>
              <a:rPr lang="tr-TR" dirty="0" smtClean="0"/>
              <a:t>İnternet üzerinden sizi rahatsız eden kişileri çekinmeden </a:t>
            </a:r>
            <a:r>
              <a:rPr lang="tr-TR" b="1" dirty="0" smtClean="0"/>
              <a:t>ailenize</a:t>
            </a:r>
            <a:r>
              <a:rPr lang="tr-TR" dirty="0" smtClean="0"/>
              <a:t> bildirin.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84" r="8876"/>
          <a:stretch/>
        </p:blipFill>
        <p:spPr>
          <a:xfrm>
            <a:off x="5194998" y="1505216"/>
            <a:ext cx="3597311" cy="362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139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Oynayan çocuklar sunu tasarımı (çizgi karakterler, geniş ekran)</Template>
  <TotalTime>0</TotalTime>
  <Words>901</Words>
  <Application>Microsoft Office PowerPoint</Application>
  <PresentationFormat>Ekran Gösterisi (4:3)</PresentationFormat>
  <Paragraphs>89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Children Happy 16x9</vt:lpstr>
      <vt:lpstr>BİLGİ VE İLETİŞİM TEKNOLOJİLERİ KULLANIMI VE ETİK</vt:lpstr>
      <vt:lpstr>İnternet ve BİT Kullanım Kuralları </vt:lpstr>
      <vt:lpstr>İNTERNET</vt:lpstr>
      <vt:lpstr>İNTERNET KULLANIMI</vt:lpstr>
      <vt:lpstr>KİŞİSEL BİLGİLERİNİZİ PAYLAŞMAYIN</vt:lpstr>
      <vt:lpstr>İYİ VE NAZİK BİR KULLANICI OLUN</vt:lpstr>
      <vt:lpstr>TANIMADIĞINIZ KİŞİLERLE GÖRÜŞMEYİN</vt:lpstr>
      <vt:lpstr>ÖDÜL VE HEDİYELERE ALDANMAYIN</vt:lpstr>
      <vt:lpstr>AİLENİZDEN YARDIM ALIN</vt:lpstr>
      <vt:lpstr>ŞİFRENİZİ PAYLAŞMAYIN</vt:lpstr>
      <vt:lpstr>Güçlü Şifre Oluşturma</vt:lpstr>
      <vt:lpstr>Güçlü Şifre Oluşturma Yöntemleri</vt:lpstr>
      <vt:lpstr>Güçlü Şifre Oluşturma Yöntemleri</vt:lpstr>
      <vt:lpstr>Güçlü Şifre Oluşturma Yöntemleri</vt:lpstr>
      <vt:lpstr>Güçlü Şifre Oluşturma Yöntemleri</vt:lpstr>
      <vt:lpstr>TELİF HAKKI</vt:lpstr>
      <vt:lpstr>TELİF HAKKI NEDİR?</vt:lpstr>
      <vt:lpstr>TELİF HAKKI İHLALİ</vt:lpstr>
      <vt:lpstr>İNTERNET VE TELİF HAKKI İHLALİ</vt:lpstr>
      <vt:lpstr>SUÇA ORTAK OLMAYIN</vt:lpstr>
      <vt:lpstr>BİLİŞİM SUÇLARI</vt:lpstr>
      <vt:lpstr>BİLİŞİM SUÇU NEDİR?</vt:lpstr>
      <vt:lpstr>SIK KARŞILAŞILAN BİLİŞİM SUÇLARI</vt:lpstr>
      <vt:lpstr>SIK KARŞILAŞILAN BİLİŞİM SUÇLARI</vt:lpstr>
      <vt:lpstr>SON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2013-12-08T18:39:49Z</dcterms:created>
  <dcterms:modified xsi:type="dcterms:W3CDTF">2017-05-01T17:02:48Z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